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810" r:id="rId2"/>
    <p:sldMasterId id="2147483690" r:id="rId3"/>
    <p:sldMasterId id="2147483750" r:id="rId4"/>
    <p:sldMasterId id="2147483780" r:id="rId5"/>
  </p:sldMasterIdLst>
  <p:notesMasterIdLst>
    <p:notesMasterId r:id="rId28"/>
  </p:notesMasterIdLst>
  <p:sldIdLst>
    <p:sldId id="258" r:id="rId6"/>
    <p:sldId id="259" r:id="rId7"/>
    <p:sldId id="261" r:id="rId8"/>
    <p:sldId id="280" r:id="rId9"/>
    <p:sldId id="300" r:id="rId10"/>
    <p:sldId id="272" r:id="rId11"/>
    <p:sldId id="299" r:id="rId12"/>
    <p:sldId id="287" r:id="rId13"/>
    <p:sldId id="288" r:id="rId14"/>
    <p:sldId id="301" r:id="rId15"/>
    <p:sldId id="305" r:id="rId16"/>
    <p:sldId id="273" r:id="rId17"/>
    <p:sldId id="275" r:id="rId18"/>
    <p:sldId id="292" r:id="rId19"/>
    <p:sldId id="302" r:id="rId20"/>
    <p:sldId id="303" r:id="rId21"/>
    <p:sldId id="304" r:id="rId22"/>
    <p:sldId id="278" r:id="rId23"/>
    <p:sldId id="283" r:id="rId24"/>
    <p:sldId id="269" r:id="rId25"/>
    <p:sldId id="268" r:id="rId26"/>
    <p:sldId id="285" r:id="rId27"/>
  </p:sldIdLst>
  <p:sldSz cx="12192000" cy="6858000"/>
  <p:notesSz cx="6858000" cy="9144000"/>
  <p:embeddedFontLst>
    <p:embeddedFont>
      <p:font typeface="넥슨Lv1고딕 OTF" panose="00000500000000000000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넥슨Lv1고딕 OTF Bold" panose="00000800000000000000" pitchFamily="50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FD"/>
    <a:srgbClr val="7EABEB"/>
    <a:srgbClr val="8F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58996" autoAdjust="0"/>
  </p:normalViewPr>
  <p:slideViewPr>
    <p:cSldViewPr snapToGrid="0">
      <p:cViewPr varScale="1">
        <p:scale>
          <a:sx n="63" d="100"/>
          <a:sy n="63" d="100"/>
        </p:scale>
        <p:origin x="96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73D82-A696-4D6A-9759-B33FC352B665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16815-AD4F-4801-985F-5A88C004B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1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54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가로로 정렬 </a:t>
            </a:r>
            <a:r>
              <a:rPr lang="en-US" altLang="ko-KR" smtClean="0"/>
              <a:t>&amp; </a:t>
            </a:r>
            <a:r>
              <a:rPr lang="ko-KR" altLang="en-US" smtClean="0"/>
              <a:t>간단한 코멘트</a:t>
            </a: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</a:t>
            </a:r>
            <a:r>
              <a:rPr lang="ko-KR" altLang="en-US" smtClean="0"/>
              <a:t>부록</a:t>
            </a:r>
            <a:r>
              <a:rPr lang="en-US" altLang="ko-KR" smtClean="0"/>
              <a:t>_</a:t>
            </a:r>
            <a:r>
              <a:rPr lang="ko-KR" altLang="en-US" smtClean="0"/>
              <a:t>정보보호</a:t>
            </a:r>
            <a:r>
              <a:rPr lang="en-US" altLang="ko-KR" smtClean="0"/>
              <a:t>_</a:t>
            </a:r>
            <a:r>
              <a:rPr lang="ko-KR" altLang="en-US" smtClean="0"/>
              <a:t>정책</a:t>
            </a:r>
            <a:r>
              <a:rPr lang="en-US" altLang="ko-KR" smtClean="0"/>
              <a:t>_</a:t>
            </a:r>
            <a:r>
              <a:rPr lang="ko-KR" altLang="en-US" smtClean="0"/>
              <a:t>문서</a:t>
            </a:r>
            <a:r>
              <a:rPr lang="en-US" altLang="ko-KR" smtClean="0"/>
              <a:t>_</a:t>
            </a:r>
            <a:r>
              <a:rPr lang="ko-KR" altLang="en-US" smtClean="0"/>
              <a:t>및</a:t>
            </a:r>
            <a:r>
              <a:rPr lang="en-US" altLang="ko-KR" smtClean="0"/>
              <a:t>_</a:t>
            </a:r>
            <a:r>
              <a:rPr lang="ko-KR" altLang="en-US" smtClean="0"/>
              <a:t>지침서</a:t>
            </a:r>
            <a:r>
              <a:rPr lang="en-US" altLang="ko-KR" smtClean="0"/>
              <a:t>(IaaS)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</a:t>
            </a:r>
            <a:r>
              <a:rPr lang="ko-KR" altLang="en-US" smtClean="0"/>
              <a:t>개발보안</a:t>
            </a:r>
            <a:r>
              <a:rPr lang="en-US" altLang="ko-KR" smtClean="0"/>
              <a:t>-</a:t>
            </a:r>
            <a:r>
              <a:rPr lang="ko-KR" altLang="en-US" smtClean="0"/>
              <a:t>보안 아키텍처 정의 방안</a:t>
            </a:r>
            <a:r>
              <a:rPr lang="en-US" altLang="ko-KR" smtClean="0"/>
              <a:t>(infosec cunsulting)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2021 </a:t>
            </a:r>
            <a:r>
              <a:rPr lang="ko-KR" altLang="en-US" smtClean="0"/>
              <a:t>클라우드 보안 가이드</a:t>
            </a:r>
            <a:r>
              <a:rPr lang="en-US" altLang="ko-KR" smtClean="0"/>
              <a:t>(infosec)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</a:t>
            </a:r>
            <a:r>
              <a:rPr lang="ko-KR" altLang="en-US" smtClean="0"/>
              <a:t>블록체인 암호기술 가이드라인 </a:t>
            </a:r>
            <a:r>
              <a:rPr lang="en-US" altLang="ko-KR" smtClean="0"/>
              <a:t>&amp; ESQT insight - </a:t>
            </a:r>
            <a:r>
              <a:rPr lang="ko-KR" altLang="en-US" smtClean="0"/>
              <a:t>블록체인 기술과 보안 위협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353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65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3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882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278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876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15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758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245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63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12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92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006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12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65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3</a:t>
            </a:r>
            <a:r>
              <a:rPr lang="ko-KR" altLang="en-US" smtClean="0"/>
              <a:t>개월간 클라우드 보안에 대해 학습한 내용을 십분 활용하고자 </a:t>
            </a:r>
            <a:br>
              <a:rPr lang="ko-KR" altLang="en-US" smtClean="0"/>
            </a:br>
            <a:r>
              <a:rPr lang="ko-KR" altLang="en-US" smtClean="0"/>
              <a:t>가장 민감한 정보에 대한 보안을 생각해보니 의료데이터가 생각났다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따라서 의료데이터를 취급하는 서비스를 클라우드로 구축하고 </a:t>
            </a:r>
            <a:br>
              <a:rPr lang="ko-KR" altLang="en-US" smtClean="0"/>
            </a:br>
            <a:r>
              <a:rPr lang="en-US" altLang="ko-KR" smtClean="0"/>
              <a:t>Guard Duty, WAF</a:t>
            </a:r>
            <a:r>
              <a:rPr lang="ko-KR" altLang="en-US" smtClean="0"/>
              <a:t>등 보안대책을 강구</a:t>
            </a:r>
            <a:r>
              <a:rPr lang="en-US" altLang="ko-KR" smtClean="0"/>
              <a:t>, </a:t>
            </a:r>
            <a:r>
              <a:rPr lang="ko-KR" altLang="en-US" smtClean="0"/>
              <a:t>취약점 분석</a:t>
            </a:r>
            <a:r>
              <a:rPr lang="en-US" altLang="ko-KR" smtClean="0"/>
              <a:t>, </a:t>
            </a:r>
            <a:r>
              <a:rPr lang="ko-KR" altLang="en-US" smtClean="0"/>
              <a:t>보고서를 작성해보고자 하였는데</a:t>
            </a:r>
            <a:r>
              <a:rPr lang="en-US" altLang="ko-KR" smtClean="0"/>
              <a:t>, </a:t>
            </a:r>
            <a:r>
              <a:rPr lang="ko-KR" altLang="en-US" smtClean="0"/>
              <a:t>그 중 메디블록을 선정하였다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왜냐하면 메디블록에서 의료데이터를 블록체인으로 저장하는 방식이 </a:t>
            </a:r>
            <a:br>
              <a:rPr lang="ko-KR" altLang="en-US" smtClean="0"/>
            </a:br>
            <a:r>
              <a:rPr lang="ko-KR" altLang="en-US" smtClean="0"/>
              <a:t>정부 추진 </a:t>
            </a:r>
            <a:r>
              <a:rPr lang="en-US" altLang="ko-KR" smtClean="0"/>
              <a:t>10</a:t>
            </a:r>
            <a:r>
              <a:rPr lang="ko-KR" altLang="en-US" smtClean="0"/>
              <a:t>대과제에 포함되고</a:t>
            </a:r>
            <a:r>
              <a:rPr lang="en-US" altLang="ko-KR" smtClean="0"/>
              <a:t>, </a:t>
            </a:r>
            <a:r>
              <a:rPr lang="ko-KR" altLang="en-US" smtClean="0"/>
              <a:t>기업 투자 트렌드에도 부합하기 때문이다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결론적으로 의료데이터를 취급하는 클라우드 아키텍쳐를 의료법</a:t>
            </a:r>
            <a:r>
              <a:rPr lang="en-US" altLang="ko-KR" smtClean="0"/>
              <a:t>, EQST, infosec guide, KISA</a:t>
            </a:r>
            <a:r>
              <a:rPr lang="ko-KR" altLang="en-US" smtClean="0"/>
              <a:t>에 따라 설계하고</a:t>
            </a:r>
            <a:r>
              <a:rPr lang="en-US" altLang="ko-KR" smtClean="0"/>
              <a:t>, </a:t>
            </a:r>
            <a:br>
              <a:rPr lang="en-US" altLang="ko-KR" smtClean="0"/>
            </a:br>
            <a:r>
              <a:rPr lang="ko-KR" altLang="en-US" smtClean="0"/>
              <a:t>아키텍처에 블록체인이 포함된 경우 보안 측면에서 고려해야 할 사항들을 알아보고자 한다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528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3</a:t>
            </a:r>
            <a:r>
              <a:rPr lang="ko-KR" altLang="en-US" smtClean="0"/>
              <a:t>개월간 클라우드 보안에 대해 학습한 내용을 십분 활용하고자 </a:t>
            </a:r>
            <a:br>
              <a:rPr lang="ko-KR" altLang="en-US" smtClean="0"/>
            </a:br>
            <a:r>
              <a:rPr lang="ko-KR" altLang="en-US" smtClean="0"/>
              <a:t>가장 민감한 정보에 대한 보안을 생각해보니 의료데이터가 생각났다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따라서 의료데이터를 취급하는 서비스를 클라우드로 구축하고 </a:t>
            </a:r>
            <a:br>
              <a:rPr lang="ko-KR" altLang="en-US" smtClean="0"/>
            </a:br>
            <a:r>
              <a:rPr lang="en-US" altLang="ko-KR" smtClean="0"/>
              <a:t>Guard Duty, WAF</a:t>
            </a:r>
            <a:r>
              <a:rPr lang="ko-KR" altLang="en-US" smtClean="0"/>
              <a:t>등 보안대책을 강구</a:t>
            </a:r>
            <a:r>
              <a:rPr lang="en-US" altLang="ko-KR" smtClean="0"/>
              <a:t>, </a:t>
            </a:r>
            <a:r>
              <a:rPr lang="ko-KR" altLang="en-US" smtClean="0"/>
              <a:t>취약점 분석</a:t>
            </a:r>
            <a:r>
              <a:rPr lang="en-US" altLang="ko-KR" smtClean="0"/>
              <a:t>, </a:t>
            </a:r>
            <a:r>
              <a:rPr lang="ko-KR" altLang="en-US" smtClean="0"/>
              <a:t>보고서를 작성해보고자 하였는데</a:t>
            </a:r>
            <a:r>
              <a:rPr lang="en-US" altLang="ko-KR" smtClean="0"/>
              <a:t>, </a:t>
            </a:r>
            <a:r>
              <a:rPr lang="ko-KR" altLang="en-US" smtClean="0"/>
              <a:t>그 중 메디블록을 선정하였다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왜냐하면 메디블록에서 의료데이터를 블록체인으로 저장하는 방식이 </a:t>
            </a:r>
            <a:br>
              <a:rPr lang="ko-KR" altLang="en-US" smtClean="0"/>
            </a:br>
            <a:r>
              <a:rPr lang="ko-KR" altLang="en-US" smtClean="0"/>
              <a:t>정부 추진 </a:t>
            </a:r>
            <a:r>
              <a:rPr lang="en-US" altLang="ko-KR" smtClean="0"/>
              <a:t>10</a:t>
            </a:r>
            <a:r>
              <a:rPr lang="ko-KR" altLang="en-US" smtClean="0"/>
              <a:t>대과제에 포함되고</a:t>
            </a:r>
            <a:r>
              <a:rPr lang="en-US" altLang="ko-KR" smtClean="0"/>
              <a:t>, </a:t>
            </a:r>
            <a:r>
              <a:rPr lang="ko-KR" altLang="en-US" smtClean="0"/>
              <a:t>기업 투자 트렌드에도 부합하기 때문이다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결론적으로 의료데이터를 취급하는 클라우드 아키텍쳐를 의료법</a:t>
            </a:r>
            <a:r>
              <a:rPr lang="en-US" altLang="ko-KR" smtClean="0"/>
              <a:t>, EQST, infosec guide, KISA</a:t>
            </a:r>
            <a:r>
              <a:rPr lang="ko-KR" altLang="en-US" smtClean="0"/>
              <a:t>에 따라 설계하고</a:t>
            </a:r>
            <a:r>
              <a:rPr lang="en-US" altLang="ko-KR" smtClean="0"/>
              <a:t>, </a:t>
            </a:r>
            <a:br>
              <a:rPr lang="en-US" altLang="ko-KR" smtClean="0"/>
            </a:br>
            <a:r>
              <a:rPr lang="ko-KR" altLang="en-US" smtClean="0"/>
              <a:t>아키텍처에 블록체인이 포함된 경우 보안 측면에서 고려해야 할 사항들을 알아보고자 한다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8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3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[Amazon GuardDuty]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AWS CloudTrail</a:t>
            </a:r>
            <a:r>
              <a:rPr lang="ko-KR" altLang="en-US" smtClean="0"/>
              <a:t>에는 계정의 거의 모든 </a:t>
            </a:r>
            <a:r>
              <a:rPr lang="en-US" altLang="ko-KR" smtClean="0"/>
              <a:t>API </a:t>
            </a:r>
            <a:r>
              <a:rPr lang="ko-KR" altLang="en-US" smtClean="0"/>
              <a:t>작업이 기록되지만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이러한 로그에서 의심스러운 활동을 찾아내는 것이 어려움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AWS </a:t>
            </a:r>
            <a:r>
              <a:rPr lang="ko-KR" altLang="en-US" smtClean="0"/>
              <a:t>계정 수준에서 </a:t>
            </a:r>
            <a:r>
              <a:rPr lang="en-US" altLang="ko-KR" smtClean="0"/>
              <a:t>CloudTrail </a:t>
            </a:r>
            <a:r>
              <a:rPr lang="ko-KR" altLang="en-US" smtClean="0"/>
              <a:t>로그와 </a:t>
            </a:r>
            <a:r>
              <a:rPr lang="en-US" altLang="ko-KR" smtClean="0"/>
              <a:t>Amazon VPC </a:t>
            </a:r>
            <a:r>
              <a:rPr lang="ko-KR" altLang="en-US" smtClean="0"/>
              <a:t>플로우 로그 및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DNS </a:t>
            </a:r>
            <a:r>
              <a:rPr lang="ko-KR" altLang="en-US" smtClean="0"/>
              <a:t>로그를 지속적으로 면밀히 검토하여 위협 및 의심스러운 활동이 있는지 확인할 수 있음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[Amazon Inspector]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Amazon EC2 </a:t>
            </a:r>
            <a:r>
              <a:rPr lang="ko-KR" altLang="en-US" smtClean="0"/>
              <a:t>인스턴스에서는 다양한 회사에서 만든 전체 운영 체제 및 애플리케이션이 실행되기 때문에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보안 문제가 발생할 가능성이 가장 큼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인스턴스를 온디맨드로 진단하고 운영 체제 및 설치된 애플리케이션과 관련된 결과를 제공</a:t>
            </a:r>
            <a:r>
              <a:rPr lang="en-US" altLang="ko-KR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이러한 결과에는 권장되는 완화 조치도 포함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[AWS WAF </a:t>
            </a:r>
            <a:r>
              <a:rPr lang="ko-KR" altLang="en-US" smtClean="0"/>
              <a:t>및 </a:t>
            </a:r>
            <a:r>
              <a:rPr lang="en-US" altLang="ko-KR" smtClean="0"/>
              <a:t>AWS Shield]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AWS </a:t>
            </a:r>
            <a:r>
              <a:rPr lang="ko-KR" altLang="en-US" smtClean="0"/>
              <a:t>엣지 로케이션에서 작동하며 탐지하도록 구성된 공격을 사전에 중지</a:t>
            </a:r>
            <a:r>
              <a:rPr lang="en-US" altLang="ko-KR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AWS Shield</a:t>
            </a:r>
            <a:r>
              <a:rPr lang="ko-KR" altLang="en-US" smtClean="0"/>
              <a:t>는 </a:t>
            </a:r>
            <a:r>
              <a:rPr lang="en-US" altLang="ko-KR" smtClean="0"/>
              <a:t>DDoS </a:t>
            </a:r>
            <a:r>
              <a:rPr lang="ko-KR" altLang="en-US" smtClean="0"/>
              <a:t>활동을 탐지하며 </a:t>
            </a:r>
            <a:r>
              <a:rPr lang="en-US" altLang="ko-KR" smtClean="0"/>
              <a:t>AWS WAF</a:t>
            </a:r>
            <a:r>
              <a:rPr lang="ko-KR" altLang="en-US" smtClean="0"/>
              <a:t>는 </a:t>
            </a:r>
            <a:r>
              <a:rPr lang="en-US" altLang="ko-KR" smtClean="0"/>
              <a:t>Layer Seven </a:t>
            </a:r>
            <a:r>
              <a:rPr lang="ko-KR" altLang="en-US" smtClean="0"/>
              <a:t>또는 웹 공격을 겨냥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605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aws native </a:t>
            </a:r>
            <a:r>
              <a:rPr lang="ko-KR" altLang="en-US" smtClean="0"/>
              <a:t>자료 </a:t>
            </a:r>
            <a:r>
              <a:rPr lang="en-US" altLang="ko-KR" smtClean="0"/>
              <a:t>… </a:t>
            </a:r>
            <a:r>
              <a:rPr lang="ko-KR" altLang="en-US" smtClean="0"/>
              <a:t>진수형이 올려주신 캡처본 보고</a:t>
            </a: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의료데이터를 다루기 때문에 </a:t>
            </a:r>
            <a:r>
              <a:rPr lang="en-US" altLang="ko-KR" smtClean="0"/>
              <a:t>1</a:t>
            </a:r>
            <a:r>
              <a:rPr lang="ko-KR" altLang="en-US" smtClean="0"/>
              <a:t>원칙으로 국가법령을 지켜야 함</a:t>
            </a: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가리온 페이지 캡처</a:t>
            </a: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https://m.blog.naver.com/PostView.naver?isHttpsRedirect=true&amp;blogId=garionit&amp;logNo=221497932634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4394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가로로 정렬 </a:t>
            </a:r>
            <a:r>
              <a:rPr lang="en-US" altLang="ko-KR" smtClean="0"/>
              <a:t>&amp; </a:t>
            </a:r>
            <a:r>
              <a:rPr lang="ko-KR" altLang="en-US" smtClean="0"/>
              <a:t>간단한 코멘트</a:t>
            </a: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</a:t>
            </a:r>
            <a:r>
              <a:rPr lang="ko-KR" altLang="en-US" smtClean="0"/>
              <a:t>부록</a:t>
            </a:r>
            <a:r>
              <a:rPr lang="en-US" altLang="ko-KR" smtClean="0"/>
              <a:t>_</a:t>
            </a:r>
            <a:r>
              <a:rPr lang="ko-KR" altLang="en-US" smtClean="0"/>
              <a:t>정보보호</a:t>
            </a:r>
            <a:r>
              <a:rPr lang="en-US" altLang="ko-KR" smtClean="0"/>
              <a:t>_</a:t>
            </a:r>
            <a:r>
              <a:rPr lang="ko-KR" altLang="en-US" smtClean="0"/>
              <a:t>정책</a:t>
            </a:r>
            <a:r>
              <a:rPr lang="en-US" altLang="ko-KR" smtClean="0"/>
              <a:t>_</a:t>
            </a:r>
            <a:r>
              <a:rPr lang="ko-KR" altLang="en-US" smtClean="0"/>
              <a:t>문서</a:t>
            </a:r>
            <a:r>
              <a:rPr lang="en-US" altLang="ko-KR" smtClean="0"/>
              <a:t>_</a:t>
            </a:r>
            <a:r>
              <a:rPr lang="ko-KR" altLang="en-US" smtClean="0"/>
              <a:t>및</a:t>
            </a:r>
            <a:r>
              <a:rPr lang="en-US" altLang="ko-KR" smtClean="0"/>
              <a:t>_</a:t>
            </a:r>
            <a:r>
              <a:rPr lang="ko-KR" altLang="en-US" smtClean="0"/>
              <a:t>지침서</a:t>
            </a:r>
            <a:r>
              <a:rPr lang="en-US" altLang="ko-KR" smtClean="0"/>
              <a:t>(IaaS)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</a:t>
            </a:r>
            <a:r>
              <a:rPr lang="ko-KR" altLang="en-US" smtClean="0"/>
              <a:t>개발보안</a:t>
            </a:r>
            <a:r>
              <a:rPr lang="en-US" altLang="ko-KR" smtClean="0"/>
              <a:t>-</a:t>
            </a:r>
            <a:r>
              <a:rPr lang="ko-KR" altLang="en-US" smtClean="0"/>
              <a:t>보안 아키텍처 정의 방안</a:t>
            </a:r>
            <a:r>
              <a:rPr lang="en-US" altLang="ko-KR" smtClean="0"/>
              <a:t>(infosec cunsulting)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2021 </a:t>
            </a:r>
            <a:r>
              <a:rPr lang="ko-KR" altLang="en-US" smtClean="0"/>
              <a:t>클라우드 보안 가이드</a:t>
            </a:r>
            <a:r>
              <a:rPr lang="en-US" altLang="ko-KR" smtClean="0"/>
              <a:t>(infosec)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</a:t>
            </a:r>
            <a:r>
              <a:rPr lang="ko-KR" altLang="en-US" smtClean="0"/>
              <a:t>블록체인 암호기술 가이드라인 </a:t>
            </a:r>
            <a:r>
              <a:rPr lang="en-US" altLang="ko-KR" smtClean="0"/>
              <a:t>&amp; ESQT insight - </a:t>
            </a:r>
            <a:r>
              <a:rPr lang="ko-KR" altLang="en-US" smtClean="0"/>
              <a:t>블록체인 기술과 보안 위협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00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51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141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4372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880439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0193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843459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0869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456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1060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274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63973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161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345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821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8627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800425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472137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94216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2148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5490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9366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807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301166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5330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5739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415250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1629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6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94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6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330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71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247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0596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7743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471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881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389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54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077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14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6583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9987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2056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6699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004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30884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72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17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97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81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26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20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0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14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9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4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989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994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382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22845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05902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1655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267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56378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4794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7300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02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608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9318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62824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4906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985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540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58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96365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480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758780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1237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744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4588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3980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293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8840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5994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9832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23248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718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25172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35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148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6253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866435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90524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3762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98168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000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676949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6942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2955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53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3346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7391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4638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493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08355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5468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3680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024740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75059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5754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98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222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20824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36420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88579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1956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1589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900743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2599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363161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9946762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28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491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8E0F-BD5E-465E-B35E-C169A496DA6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55" y="632078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509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7864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6199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19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4.png"/><Relationship Id="rId4" Type="http://schemas.openxmlformats.org/officeDocument/2006/relationships/hyperlink" Target="https://github.com/WonhaWoo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6285371" y="1164588"/>
            <a:ext cx="6012055" cy="4739376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952399" y="571289"/>
            <a:ext cx="6708475" cy="31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ko-KR" sz="720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sz="720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sz="240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마이데이터</a:t>
            </a:r>
            <a:r>
              <a:rPr lang="en-US" altLang="ko-KR" sz="240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, </a:t>
            </a:r>
            <a:r>
              <a:rPr lang="ko-KR" altLang="en-US" sz="240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데이터</a:t>
            </a:r>
            <a:r>
              <a:rPr lang="en-US" altLang="ko-KR" sz="240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sz="240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법을 적용한</a:t>
            </a:r>
            <a:r>
              <a:rPr lang="en-US" altLang="ko-KR" sz="480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sz="480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sz="480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의료서비스 </a:t>
            </a:r>
            <a:r>
              <a:rPr lang="ko-KR" altLang="en-US" sz="480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마이그레이션</a:t>
            </a:r>
            <a:endParaRPr sz="48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952399" y="4306275"/>
            <a:ext cx="3937894" cy="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SK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인포섹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아카데미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보안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융합과정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120915" y="5296818"/>
            <a:ext cx="194357" cy="194357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11189618" y="2494797"/>
            <a:ext cx="303313" cy="259735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9" name="Google Shape;399;p33"/>
          <p:cNvSpPr/>
          <p:nvPr/>
        </p:nvSpPr>
        <p:spPr>
          <a:xfrm rot="2700000">
            <a:off x="5950382" y="4755931"/>
            <a:ext cx="277452" cy="277608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7018710" y="2782785"/>
            <a:ext cx="303303" cy="30330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883517" y="2163241"/>
            <a:ext cx="573656" cy="567831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413;p35"/>
          <p:cNvSpPr txBox="1">
            <a:spLocks/>
          </p:cNvSpPr>
          <p:nvPr/>
        </p:nvSpPr>
        <p:spPr>
          <a:xfrm>
            <a:off x="1045541" y="4709937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endParaRPr lang="en-US" kern="0" dirty="0"/>
          </a:p>
        </p:txBody>
      </p:sp>
      <p:sp>
        <p:nvSpPr>
          <p:cNvPr id="86" name="Google Shape;413;p35"/>
          <p:cNvSpPr txBox="1">
            <a:spLocks/>
          </p:cNvSpPr>
          <p:nvPr/>
        </p:nvSpPr>
        <p:spPr>
          <a:xfrm>
            <a:off x="952399" y="5066874"/>
            <a:ext cx="4714899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ko-KR" altLang="en-US" kern="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우원하</a:t>
            </a:r>
            <a:r>
              <a:rPr lang="ko-KR" altLang="en-US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김민지 </a:t>
            </a:r>
            <a:r>
              <a:rPr lang="ko-KR" altLang="en-US" kern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김진수 </a:t>
            </a:r>
            <a:r>
              <a:rPr lang="ko-KR" altLang="en-US" kern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박준용 배슬기 </a:t>
            </a:r>
            <a:r>
              <a:rPr lang="ko-KR" altLang="en-US" kern="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조상우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7" name="Google Shape;413;p35"/>
          <p:cNvSpPr txBox="1">
            <a:spLocks/>
          </p:cNvSpPr>
          <p:nvPr/>
        </p:nvSpPr>
        <p:spPr>
          <a:xfrm>
            <a:off x="952399" y="476029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en-US" altLang="ko-KR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  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639"/>
            <a:ext cx="1482842" cy="385879"/>
          </a:xfrm>
          <a:prstGeom prst="rect">
            <a:avLst/>
          </a:prstGeom>
        </p:spPr>
      </p:pic>
      <p:pic>
        <p:nvPicPr>
          <p:cNvPr id="90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63" y="6464154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2.1.2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정책 수립 가이드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383" y="1356800"/>
            <a:ext cx="7969233" cy="543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2.1.3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 네이티브 고려 사항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7" y="1356800"/>
            <a:ext cx="9670133" cy="5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399" y="3138900"/>
            <a:ext cx="4531171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마이데이터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, </a:t>
            </a:r>
            <a:b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데이터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법 적용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3.1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마이데이터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7" name="Picture 4" descr="&amp;#39;마이데이터로 맞춤형 의료서비스&amp;#39;…NDS, &amp;#39;라이프월릿&amp;#39; 앱 출시 : 네이트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73" y="1570160"/>
            <a:ext cx="5483227" cy="4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00" y="1570160"/>
            <a:ext cx="4520947" cy="43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3.2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데이터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71" y="1356800"/>
            <a:ext cx="5719762" cy="4623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658" y="1356800"/>
            <a:ext cx="4567267" cy="46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3.3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적용 방안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: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인프라 관점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383" y="1356800"/>
            <a:ext cx="7969233" cy="543939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31466" y="1523600"/>
            <a:ext cx="2658533" cy="745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3.3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적용 방안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: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인프라 관점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56" y="1356800"/>
            <a:ext cx="9409687" cy="52902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48000" y="4927200"/>
            <a:ext cx="1185334" cy="1719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99200" y="2706151"/>
            <a:ext cx="4216400" cy="352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52533" y="2290602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가명처리된 데이터를 국내 리전에 보관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012" y="4319200"/>
            <a:ext cx="2159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가명처리되지 않은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정보가 있는지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지속적인 감시</a:t>
            </a:r>
            <a:endParaRPr lang="ko-KR" altLang="en-US"/>
          </a:p>
        </p:txBody>
      </p:sp>
      <p:cxnSp>
        <p:nvCxnSpPr>
          <p:cNvPr id="5" name="직선 화살표 연결선 4"/>
          <p:cNvCxnSpPr>
            <a:endCxn id="9" idx="1"/>
          </p:cNvCxnSpPr>
          <p:nvPr/>
        </p:nvCxnSpPr>
        <p:spPr>
          <a:xfrm>
            <a:off x="1607301" y="4927200"/>
            <a:ext cx="1440699" cy="859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0" idx="0"/>
          </p:cNvCxnSpPr>
          <p:nvPr/>
        </p:nvCxnSpPr>
        <p:spPr>
          <a:xfrm>
            <a:off x="7924800" y="2590709"/>
            <a:ext cx="482600" cy="115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3.3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적용 방안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: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서비스 관점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87" y="1471733"/>
            <a:ext cx="3915902" cy="31265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105" y="2183412"/>
            <a:ext cx="3856364" cy="227983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860" y="4929500"/>
            <a:ext cx="4034438" cy="8434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16836" y="5800911"/>
            <a:ext cx="415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가명처리 테스트 </a:t>
            </a:r>
            <a:endParaRPr lang="en-US" altLang="ko-KR" smtClean="0"/>
          </a:p>
          <a:p>
            <a:r>
              <a:rPr lang="en-US" altLang="ko-KR" smtClean="0"/>
              <a:t>(SHA-256 Hash Function)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628" y="4587519"/>
            <a:ext cx="2868158" cy="15274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905" y="4587519"/>
            <a:ext cx="2438897" cy="15300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335" y="1875218"/>
            <a:ext cx="3970918" cy="289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4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886612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결과 보고서 작성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4</a:t>
            </a:r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4.1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보고서 내용물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026" name="Picture 2" descr="리눅스 Ghost 취약점(CVE-2015-0235) 분석 보고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47" y="1529840"/>
            <a:ext cx="2960490" cy="431182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42" y="1555299"/>
            <a:ext cx="3636757" cy="171600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47" y="1555299"/>
            <a:ext cx="3049753" cy="43128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42" y="3832458"/>
            <a:ext cx="3636000" cy="203564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523999" y="586809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취약점 분석 보고서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90320" y="586809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클라우드 아키텍처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79845" y="328513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보안 점검 가이드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19524" y="588289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클라우드 설계 매뉴얼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6525946" y="1295879"/>
            <a:ext cx="4493746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z="3600" b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6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6525945" y="3681227"/>
            <a:ext cx="4980337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z="3600" b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마이데이터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,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데이터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법 적용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9" name="Google Shape;419;p35"/>
          <p:cNvSpPr txBox="1">
            <a:spLocks noGrp="1"/>
          </p:cNvSpPr>
          <p:nvPr>
            <p:ph type="title" idx="7"/>
          </p:nvPr>
        </p:nvSpPr>
        <p:spPr>
          <a:xfrm>
            <a:off x="6500445" y="2488553"/>
            <a:ext cx="4590293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z="3600" b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 설계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0" y="-1"/>
            <a:ext cx="5969435" cy="6932815"/>
            <a:chOff x="-25" y="-1"/>
            <a:chExt cx="4477076" cy="5199609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-1"/>
              <a:ext cx="4477076" cy="5199609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51693" y="200826"/>
              <a:ext cx="642951" cy="120601"/>
              <a:chOff x="251693" y="242301"/>
              <a:chExt cx="642951" cy="120601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51693" y="242301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512868" y="242302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74044" y="242301"/>
                <a:ext cx="120600" cy="12059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  <a:endParaRPr lang="ko-KR" altLang="en-US" sz="6600" dirty="0">
              <a:solidFill>
                <a:schemeClr val="bg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7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6525946" y="4873901"/>
            <a:ext cx="4493746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z="3600" b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4.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결과 보고서 작성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4.2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54" y="1732559"/>
            <a:ext cx="8989491" cy="43123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61866" y="6049454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WBS </a:t>
            </a:r>
            <a:r>
              <a:rPr lang="ko-KR" altLang="en-US" smtClean="0"/>
              <a:t>다시 작성해야 함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0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947029" y="1469020"/>
            <a:ext cx="4147456" cy="465936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8900" y="5133315"/>
            <a:ext cx="4737200" cy="1285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1" name="Google Shape;2231;p61"/>
          <p:cNvSpPr txBox="1">
            <a:spLocks noGrp="1"/>
          </p:cNvSpPr>
          <p:nvPr>
            <p:ph type="title"/>
          </p:nvPr>
        </p:nvSpPr>
        <p:spPr>
          <a:xfrm>
            <a:off x="1947359" y="1938205"/>
            <a:ext cx="4737200" cy="138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Q&amp;A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232" name="Google Shape;2232;p61"/>
          <p:cNvSpPr txBox="1">
            <a:spLocks noGrp="1"/>
          </p:cNvSpPr>
          <p:nvPr>
            <p:ph type="subTitle" idx="1"/>
          </p:nvPr>
        </p:nvSpPr>
        <p:spPr>
          <a:xfrm>
            <a:off x="1947359" y="3136769"/>
            <a:ext cx="4737200" cy="157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Do you have any questions?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-US">
                <a:latin typeface="넥슨Lv1고딕 OTF" panose="00000500000000000000" pitchFamily="50" charset="-127"/>
                <a:ea typeface="넥슨Lv1고딕 OTF" panose="00000500000000000000" pitchFamily="50" charset="-127"/>
                <a:hlinkClick r:id="rId4"/>
              </a:rPr>
              <a:t>https://</a:t>
            </a:r>
            <a:r>
              <a:rPr lang="en-US" smtClean="0">
                <a:latin typeface="넥슨Lv1고딕 OTF" panose="00000500000000000000" pitchFamily="50" charset="-127"/>
                <a:ea typeface="넥슨Lv1고딕 OTF" panose="00000500000000000000" pitchFamily="50" charset="-127"/>
                <a:hlinkClick r:id="rId4"/>
              </a:rPr>
              <a:t>github.com/WonhaWoo</a:t>
            </a:r>
            <a:endParaRPr lang="en-US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+82 </a:t>
            </a:r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10 4895 1219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2317" name="Google Shape;2317;p61"/>
          <p:cNvSpPr/>
          <p:nvPr/>
        </p:nvSpPr>
        <p:spPr>
          <a:xfrm>
            <a:off x="1947359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8" name="Google Shape;2318;p61"/>
          <p:cNvSpPr/>
          <p:nvPr/>
        </p:nvSpPr>
        <p:spPr>
          <a:xfrm>
            <a:off x="2871472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9" name="Google Shape;2319;p61"/>
          <p:cNvSpPr/>
          <p:nvPr/>
        </p:nvSpPr>
        <p:spPr>
          <a:xfrm>
            <a:off x="3795584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20" name="Google Shape;2320;p61"/>
          <p:cNvGrpSpPr/>
          <p:nvPr/>
        </p:nvGrpSpPr>
        <p:grpSpPr>
          <a:xfrm>
            <a:off x="3965706" y="5137982"/>
            <a:ext cx="428921" cy="428921"/>
            <a:chOff x="1379798" y="1723250"/>
            <a:chExt cx="397887" cy="397887"/>
          </a:xfrm>
        </p:grpSpPr>
        <p:sp>
          <p:nvSpPr>
            <p:cNvPr id="2321" name="Google Shape;2321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5" name="Google Shape;2325;p61"/>
          <p:cNvGrpSpPr/>
          <p:nvPr/>
        </p:nvGrpSpPr>
        <p:grpSpPr>
          <a:xfrm>
            <a:off x="2104887" y="5124909"/>
            <a:ext cx="428944" cy="428921"/>
            <a:chOff x="266768" y="1721375"/>
            <a:chExt cx="397907" cy="397887"/>
          </a:xfrm>
        </p:grpSpPr>
        <p:sp>
          <p:nvSpPr>
            <p:cNvPr id="2326" name="Google Shape;2326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8" name="Google Shape;2328;p61"/>
          <p:cNvGrpSpPr/>
          <p:nvPr/>
        </p:nvGrpSpPr>
        <p:grpSpPr>
          <a:xfrm>
            <a:off x="3029022" y="5124909"/>
            <a:ext cx="428899" cy="428921"/>
            <a:chOff x="864491" y="1723250"/>
            <a:chExt cx="397866" cy="397887"/>
          </a:xfrm>
        </p:grpSpPr>
        <p:sp>
          <p:nvSpPr>
            <p:cNvPr id="2329" name="Google Shape;2329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93" y="6055132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43000" y="4669971"/>
            <a:ext cx="5029200" cy="138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93" y="6055132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1028" name="Picture 4" descr="&amp;#39;마이데이터로 맞춤형 의료서비스&amp;#39;…NDS, &amp;#39;라이프월릿&amp;#39; 앱 출시 : 네이트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41" y="1570160"/>
            <a:ext cx="5483227" cy="4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01" y="1575061"/>
            <a:ext cx="6007587" cy="43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56" y="1356800"/>
            <a:ext cx="9409687" cy="52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 설계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</a:t>
            </a:r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2.1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정책 수립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533341"/>
              </p:ext>
            </p:extLst>
          </p:nvPr>
        </p:nvGraphicFramePr>
        <p:xfrm>
          <a:off x="3933432" y="1709819"/>
          <a:ext cx="3147145" cy="46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Document" r:id="rId5" imgW="5731988" imgH="8521506" progId="Word.Document.12">
                  <p:embed/>
                </p:oleObj>
              </mc:Choice>
              <mc:Fallback>
                <p:oleObj name="Document" r:id="rId5" imgW="5731988" imgH="8521506" progId="Word.Document.12">
                  <p:embed/>
                  <p:pic>
                    <p:nvPicPr>
                      <p:cNvPr id="37" name="개체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3432" y="1709819"/>
                        <a:ext cx="3147145" cy="467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324130"/>
              </p:ext>
            </p:extLst>
          </p:nvPr>
        </p:nvGraphicFramePr>
        <p:xfrm>
          <a:off x="7589841" y="1740561"/>
          <a:ext cx="3108765" cy="46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Document" r:id="rId7" imgW="5731988" imgH="8625550" progId="Word.Document.12">
                  <p:embed/>
                </p:oleObj>
              </mc:Choice>
              <mc:Fallback>
                <p:oleObj name="Document" r:id="rId7" imgW="5731988" imgH="8625550" progId="Word.Document.12">
                  <p:embed/>
                  <p:pic>
                    <p:nvPicPr>
                      <p:cNvPr id="38" name="개체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89841" y="1740561"/>
                        <a:ext cx="3108765" cy="467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910" y="3055598"/>
            <a:ext cx="2856217" cy="11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2.1.1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정책 수립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원칙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26" y="1998215"/>
            <a:ext cx="4130993" cy="33481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62" y="1998214"/>
            <a:ext cx="3092438" cy="33481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176243" y="5346381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의료분야 클라우드 컴퓨팅 주요법령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2.1.2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정책 수립 가이드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0" y="1921409"/>
            <a:ext cx="2668294" cy="37647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684" y="1921651"/>
            <a:ext cx="2736116" cy="37663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99" y="1919853"/>
            <a:ext cx="2667117" cy="37656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5590" y="5685453"/>
            <a:ext cx="265970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2021 </a:t>
            </a:r>
            <a:r>
              <a:rPr lang="ko-KR" altLang="en-US" sz="1600" smtClean="0"/>
              <a:t>클라우드 보안 가이드</a:t>
            </a:r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3153590" y="5685453"/>
            <a:ext cx="2877711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정보보호 정책 문서 및 지침서</a:t>
            </a:r>
            <a:endParaRPr lang="ko-KR" alt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9108016" y="5667248"/>
            <a:ext cx="2557110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가명정보 처리 가이드라인</a:t>
            </a:r>
            <a:endParaRPr lang="ko-KR" alt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6327194" y="5685453"/>
            <a:ext cx="2351926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보안 아키텍처 정의방안</a:t>
            </a:r>
            <a:endParaRPr lang="ko-KR" altLang="en-US" sz="16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05" y="6418786"/>
            <a:ext cx="1032183" cy="392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515" y="1919852"/>
            <a:ext cx="2676081" cy="374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442</Words>
  <Application>Microsoft Office PowerPoint</Application>
  <PresentationFormat>와이드스크린</PresentationFormat>
  <Paragraphs>93</Paragraphs>
  <Slides>22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5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Arial</vt:lpstr>
      <vt:lpstr>넥슨Lv1고딕 OTF</vt:lpstr>
      <vt:lpstr>맑은 고딕</vt:lpstr>
      <vt:lpstr>Alata</vt:lpstr>
      <vt:lpstr>Roboto Condensed Light</vt:lpstr>
      <vt:lpstr>넥슨Lv1고딕 OTF Bold</vt:lpstr>
      <vt:lpstr>Anaheim</vt:lpstr>
      <vt:lpstr>Montserrat</vt:lpstr>
      <vt:lpstr>Healthcare Center Website by Slidesgo</vt:lpstr>
      <vt:lpstr>디자인 사용자 지정</vt:lpstr>
      <vt:lpstr>1_Healthcare Center Website by Slidesgo</vt:lpstr>
      <vt:lpstr>3_Healthcare Center Website by Slidesgo</vt:lpstr>
      <vt:lpstr>4_Healthcare Center Website by Slidesgo</vt:lpstr>
      <vt:lpstr>Document</vt:lpstr>
      <vt:lpstr> 마이데이터, 데이터3법을 적용한 의료서비스 마이그레이션</vt:lpstr>
      <vt:lpstr>1. 프로젝트 개요</vt:lpstr>
      <vt:lpstr>프로젝트 개요</vt:lpstr>
      <vt:lpstr>1. 프로젝트 개요</vt:lpstr>
      <vt:lpstr>1. 프로젝트 개요</vt:lpstr>
      <vt:lpstr>클라우드 설계</vt:lpstr>
      <vt:lpstr>2.1 정책 수립</vt:lpstr>
      <vt:lpstr>2.1.1 정책 수립 1원칙</vt:lpstr>
      <vt:lpstr>2.1.2 정책 수립 가이드</vt:lpstr>
      <vt:lpstr>2.1.2 정책 수립 가이드</vt:lpstr>
      <vt:lpstr>2.1.3 클라우드 네이티브 고려 사항</vt:lpstr>
      <vt:lpstr>마이데이터,  데이터 3법 적용</vt:lpstr>
      <vt:lpstr>3.1 마이데이터</vt:lpstr>
      <vt:lpstr>3.2 데이터 3법</vt:lpstr>
      <vt:lpstr>3.3 적용 방안 : 인프라 관점</vt:lpstr>
      <vt:lpstr>3.3 적용 방안 : 인프라 관점</vt:lpstr>
      <vt:lpstr>3.3 적용 방안 : 서비스 관점</vt:lpstr>
      <vt:lpstr>결과 보고서 작성</vt:lpstr>
      <vt:lpstr>4.1 보고서 내용물</vt:lpstr>
      <vt:lpstr>4.2 프로젝트 수행 절차 및 방법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dc:creator>user</dc:creator>
  <cp:lastModifiedBy>user</cp:lastModifiedBy>
  <cp:revision>93</cp:revision>
  <dcterms:created xsi:type="dcterms:W3CDTF">2021-10-20T01:15:44Z</dcterms:created>
  <dcterms:modified xsi:type="dcterms:W3CDTF">2021-11-05T08:50:03Z</dcterms:modified>
</cp:coreProperties>
</file>